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8" r:id="rId5"/>
    <p:sldId id="262" r:id="rId6"/>
    <p:sldId id="263" r:id="rId7"/>
    <p:sldId id="264" r:id="rId8"/>
    <p:sldId id="265" r:id="rId9"/>
    <p:sldId id="275" r:id="rId10"/>
    <p:sldId id="267" r:id="rId11"/>
    <p:sldId id="266" r:id="rId12"/>
    <p:sldId id="274" r:id="rId13"/>
    <p:sldId id="273" r:id="rId14"/>
    <p:sldId id="269" r:id="rId15"/>
    <p:sldId id="270" r:id="rId16"/>
    <p:sldId id="260" r:id="rId17"/>
    <p:sldId id="26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77"/>
    <p:restoredTop sz="61809"/>
  </p:normalViewPr>
  <p:slideViewPr>
    <p:cSldViewPr snapToGrid="0" snapToObjects="1">
      <p:cViewPr>
        <p:scale>
          <a:sx n="100" d="100"/>
          <a:sy n="100" d="100"/>
        </p:scale>
        <p:origin x="312" y="-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10BA9-101C-5C4C-9638-1C2F975C8F77}" type="datetimeFigureOut">
              <a:rPr lang="en-US" smtClean="0"/>
              <a:t>9/3/16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304AB-6D5F-EC48-993E-813353849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304AB-6D5F-EC48-993E-813353849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25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304AB-6D5F-EC48-993E-8133538495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304AB-6D5F-EC48-993E-8133538495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69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304AB-6D5F-EC48-993E-813353849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25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304AB-6D5F-EC48-993E-8133538495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45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Forwarders - one on a box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 / UDP - scale out issues</a:t>
            </a:r>
          </a:p>
          <a:p>
            <a:endParaRPr lang="en-GB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HEC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stateless / load balanced - 20Tb/day easily – recommended option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	curl -k  http://lmk-jrht-winsplunk.cloudapp.net:8088/services/collector/event -H "Authorization: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Splunk</a:t>
            </a:r>
            <a:r>
              <a:rPr lang="en-US" sz="1200" b="1" i="0" kern="12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C28C37AE-7B32-4039-890E-B8A31F71CBC3" -d '{"event": "Hello DDD11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Splunkers</a:t>
            </a:r>
            <a:r>
              <a:rPr lang="en-US" sz="1200" b="1" i="0" kern="12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!"}'</a:t>
            </a:r>
            <a:endParaRPr lang="en-GB" sz="1200" b="1" i="0" kern="1200" dirty="0" smtClean="0">
              <a:solidFill>
                <a:schemeClr val="tx1"/>
              </a:solidFill>
              <a:effectLst/>
              <a:latin typeface="Consolas" charset="0"/>
              <a:ea typeface="Consolas" charset="0"/>
              <a:cs typeface="Consolas" charset="0"/>
            </a:endParaRP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HEC for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SplunkCloud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isn't there yet (support tickets)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 Inputs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apps.splunk.com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=&gt;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modular input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1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Pull twitter?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Git blame on steroids.</a:t>
            </a:r>
          </a:p>
          <a:p>
            <a:pPr lvl="1"/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StatsD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 input (by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gblock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!) - a different kind of endpoint</a:t>
            </a:r>
          </a:p>
          <a:p>
            <a:pPr lvl="1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Splunk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the server in C#!!! :)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304AB-6D5F-EC48-993E-8133538495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7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“Antiphon</a:t>
            </a:r>
            <a:r>
              <a:rPr lang="en-US" baseline="0" dirty="0" smtClean="0"/>
              <a:t>” / “Liam Westley”			(</a:t>
            </a:r>
          </a:p>
          <a:p>
            <a:endParaRPr lang="en-US" baseline="0" dirty="0" smtClean="0"/>
          </a:p>
          <a:p>
            <a:r>
              <a:rPr lang="en-US" baseline="0" dirty="0" smtClean="0"/>
              <a:t>* | </a:t>
            </a:r>
            <a:r>
              <a:rPr lang="en-US" baseline="0" dirty="0" err="1" smtClean="0"/>
              <a:t>Timechart</a:t>
            </a:r>
            <a:r>
              <a:rPr lang="en-US" baseline="0" dirty="0" smtClean="0"/>
              <a:t> count by diner / </a:t>
            </a:r>
            <a:r>
              <a:rPr lang="en-US" baseline="0" dirty="0" err="1" smtClean="0"/>
              <a:t>Properties.twitterUserName</a:t>
            </a:r>
            <a:r>
              <a:rPr lang="en-US" baseline="0" dirty="0" smtClean="0"/>
              <a:t>	(render as a column chart / stacked)</a:t>
            </a:r>
          </a:p>
          <a:p>
            <a:endParaRPr lang="en-US" baseline="0" dirty="0" smtClean="0"/>
          </a:p>
          <a:p>
            <a:r>
              <a:rPr lang="en-US" baseline="0" dirty="0" smtClean="0"/>
              <a:t>* source="</a:t>
            </a:r>
            <a:r>
              <a:rPr lang="en-US" baseline="0" dirty="0" err="1" smtClean="0"/>
              <a:t>http:AkkaDiners</a:t>
            </a:r>
            <a:r>
              <a:rPr lang="en-US" baseline="0" dirty="0" smtClean="0"/>
              <a:t>"| </a:t>
            </a:r>
            <a:r>
              <a:rPr lang="en-US" baseline="0" dirty="0" err="1" smtClean="0"/>
              <a:t>eval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philosopherState</a:t>
            </a:r>
            <a:r>
              <a:rPr lang="en-US" baseline="0" dirty="0" smtClean="0"/>
              <a:t> = '</a:t>
            </a:r>
            <a:r>
              <a:rPr lang="en-US" baseline="0" dirty="0" err="1" smtClean="0"/>
              <a:t>Properties.philosopher</a:t>
            </a:r>
            <a:r>
              <a:rPr lang="en-US" baseline="0" dirty="0" smtClean="0"/>
              <a:t>'."/".'</a:t>
            </a:r>
            <a:r>
              <a:rPr lang="en-US" baseline="0" dirty="0" err="1" smtClean="0"/>
              <a:t>Properties.state</a:t>
            </a:r>
            <a:r>
              <a:rPr lang="en-US" baseline="0" dirty="0" smtClean="0"/>
              <a:t>'| </a:t>
            </a:r>
            <a:r>
              <a:rPr lang="en-US" baseline="0" dirty="0" err="1" smtClean="0"/>
              <a:t>timechart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Properties.duration</a:t>
            </a:r>
            <a:r>
              <a:rPr lang="en-US" baseline="0" dirty="0" smtClean="0"/>
              <a:t>) by </a:t>
            </a:r>
            <a:r>
              <a:rPr lang="en-US" baseline="0" dirty="0" err="1" smtClean="0"/>
              <a:t>philosopherState</a:t>
            </a:r>
            <a:endParaRPr lang="en-US" baseline="0" dirty="0" smtClean="0"/>
          </a:p>
          <a:p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source="</a:t>
            </a:r>
            <a:r>
              <a:rPr lang="en-US" dirty="0" err="1" smtClean="0"/>
              <a:t>http:AkkaDiners</a:t>
            </a:r>
            <a:r>
              <a:rPr lang="en-US" dirty="0" smtClean="0"/>
              <a:t>" "</a:t>
            </a:r>
            <a:r>
              <a:rPr lang="en-US" dirty="0" err="1" smtClean="0"/>
              <a:t>Properties.state</a:t>
            </a:r>
            <a:r>
              <a:rPr lang="en-US" dirty="0" smtClean="0"/>
              <a:t>"=Waiting | stats max("</a:t>
            </a:r>
            <a:r>
              <a:rPr lang="en-US" dirty="0" err="1" smtClean="0"/>
              <a:t>Properties.duration</a:t>
            </a:r>
            <a:r>
              <a:rPr lang="en-US" dirty="0" smtClean="0"/>
              <a:t>")	(real-time + render as gauge)</a:t>
            </a:r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Demo watching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AkkaDiners</a:t>
            </a:r>
            <a:r>
              <a:rPr lang="en-US" baseline="0" dirty="0" smtClean="0"/>
              <a:t> logs live! </a:t>
            </a:r>
            <a:r>
              <a:rPr lang="en-US" baseline="0" dirty="0" smtClean="0">
                <a:sym typeface="Wingdings"/>
              </a:rPr>
              <a:t>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>
              <a:sym typeface="Wingdings"/>
            </a:endParaRP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304AB-6D5F-EC48-993E-8133538495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05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baseline="0" dirty="0" smtClean="0">
              <a:sym typeface="Wingdings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Apps and extensibility</a:t>
            </a:r>
            <a:r>
              <a:rPr lang="en-US" baseline="0" dirty="0" smtClean="0"/>
              <a:t> are a key differentiator with </a:t>
            </a:r>
            <a:r>
              <a:rPr lang="en-US" baseline="0" dirty="0" err="1" smtClean="0"/>
              <a:t>Splunk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Better than </a:t>
            </a:r>
            <a:r>
              <a:rPr lang="en-US" baseline="0" dirty="0" err="1" smtClean="0"/>
              <a:t>ElasticSearch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dirty="0" smtClean="0"/>
              <a:t>File</a:t>
            </a:r>
            <a:r>
              <a:rPr lang="en-US" baseline="0" dirty="0" smtClean="0"/>
              <a:t> -&gt; New Project -&gt; </a:t>
            </a:r>
            <a:r>
              <a:rPr lang="en-US" baseline="0" dirty="0" err="1" smtClean="0"/>
              <a:t>Splunk</a:t>
            </a:r>
            <a:r>
              <a:rPr lang="en-US" baseline="0" dirty="0" smtClean="0"/>
              <a:t> Starter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Add </a:t>
            </a:r>
            <a:r>
              <a:rPr lang="en-US" baseline="0" dirty="0" err="1" smtClean="0"/>
              <a:t>uid</a:t>
            </a:r>
            <a:r>
              <a:rPr lang="en-US" baseline="0" dirty="0" smtClean="0"/>
              <a:t>/</a:t>
            </a:r>
            <a:r>
              <a:rPr lang="en-US" baseline="0" dirty="0" err="1" smtClean="0"/>
              <a:t>pwd</a:t>
            </a:r>
            <a:r>
              <a:rPr lang="en-US" baseline="0" dirty="0" smtClean="0"/>
              <a:t> class for </a:t>
            </a:r>
            <a:r>
              <a:rPr lang="en-US" baseline="0" dirty="0" err="1" smtClean="0"/>
              <a:t>auth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Change server URI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Add search for Philosopher</a:t>
            </a:r>
          </a:p>
          <a:p>
            <a:pPr marL="628650" lvl="1" indent="-171450">
              <a:buFont typeface="Arial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Demo a </a:t>
            </a:r>
            <a:r>
              <a:rPr lang="en-US" baseline="0" dirty="0" err="1" smtClean="0"/>
              <a:t>ModInput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304AB-6D5F-EC48-993E-8133538495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2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>
              <a:sym typeface="Wingdings"/>
            </a:endParaRP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304AB-6D5F-EC48-993E-8133538495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62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304AB-6D5F-EC48-993E-8133538495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53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304AB-6D5F-EC48-993E-8133538495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5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hyperlink" Target="http://bit.ly/gyso_pric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hyperlink" Target="http://dev.splunk.com/" TargetMode="External"/><Relationship Id="rId5" Type="http://schemas.openxmlformats.org/officeDocument/2006/relationships/hyperlink" Target="https://answers.splunk.com/" TargetMode="External"/><Relationship Id="rId6" Type="http://schemas.openxmlformats.org/officeDocument/2006/relationships/hyperlink" Target="http://docs.splunk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hyperlink" Target="http://bit.ly/gyso_slides" TargetMode="External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gyso_splunkazure" TargetMode="External"/><Relationship Id="rId4" Type="http://schemas.openxmlformats.org/officeDocument/2006/relationships/hyperlink" Target="http://bit.ly/gyso_splunkcloud" TargetMode="External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gyso_splun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036" y="2674208"/>
            <a:ext cx="4038600" cy="190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411" y="2404534"/>
            <a:ext cx="8705592" cy="1646302"/>
          </a:xfrm>
        </p:spPr>
        <p:txBody>
          <a:bodyPr/>
          <a:lstStyle/>
          <a:p>
            <a:r>
              <a:rPr lang="en-US" dirty="0" smtClean="0"/>
              <a:t>Getting your                  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2319145"/>
          </a:xfrm>
        </p:spPr>
        <p:txBody>
          <a:bodyPr>
            <a:normAutofit/>
          </a:bodyPr>
          <a:lstStyle/>
          <a:p>
            <a:r>
              <a:rPr lang="en-US" sz="2000" i="1" dirty="0" smtClean="0"/>
              <a:t>A Developer’s Guide to </a:t>
            </a:r>
            <a:r>
              <a:rPr lang="en-US" sz="2000" i="1" dirty="0" err="1" smtClean="0"/>
              <a:t>Splunk</a:t>
            </a:r>
            <a:endParaRPr lang="en-US" sz="2000" i="1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Joel Hammond-Turner</a:t>
            </a:r>
          </a:p>
          <a:p>
            <a:r>
              <a:rPr lang="en-US" b="1" dirty="0" smtClean="0"/>
              <a:t>@</a:t>
            </a:r>
            <a:r>
              <a:rPr lang="en-US" b="1" dirty="0" err="1" smtClean="0"/>
              <a:t>Rammesses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91" y="5859630"/>
            <a:ext cx="30607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5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s-IS" sz="2400" dirty="0" smtClean="0"/>
              <a:t>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625" y="274789"/>
            <a:ext cx="2768943" cy="1306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get data into                  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3965" y="3211175"/>
            <a:ext cx="598932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s-I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Splunk Logging</a:t>
            </a:r>
            <a:br>
              <a:rPr lang="is-I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is-I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          with Serilog</a:t>
            </a:r>
            <a:endParaRPr lang="is-I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0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s-IS" sz="2400" dirty="0" smtClean="0"/>
              <a:t>Demo</a:t>
            </a:r>
            <a:endParaRPr lang="is-I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965" y="290029"/>
            <a:ext cx="2768943" cy="1306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I do with                  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3964" y="3211175"/>
            <a:ext cx="6944635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s-I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Searching, Stats &amp; Charts</a:t>
            </a:r>
          </a:p>
          <a:p>
            <a:r>
              <a:rPr lang="is-I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Reports &amp; Dashboards</a:t>
            </a:r>
          </a:p>
          <a:p>
            <a:r>
              <a:rPr lang="is-I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Alerts</a:t>
            </a:r>
          </a:p>
        </p:txBody>
      </p:sp>
    </p:spTree>
    <p:extLst>
      <p:ext uri="{BB962C8B-B14F-4D97-AF65-F5344CB8AC3E}">
        <p14:creationId xmlns:p14="http://schemas.microsoft.com/office/powerpoint/2010/main" val="89943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s-IS" sz="2400" dirty="0" smtClean="0"/>
              <a:t>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746" y="329191"/>
            <a:ext cx="2768943" cy="1306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b="1" i="1" dirty="0" smtClean="0"/>
              <a:t>ELSE</a:t>
            </a:r>
            <a:r>
              <a:rPr lang="en-US" dirty="0" smtClean="0"/>
              <a:t> can I do with                  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3965" y="3211175"/>
            <a:ext cx="59893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s-I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Apps, API &amp; Mod-Inputs</a:t>
            </a:r>
            <a:endParaRPr lang="is-I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64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800" y="4927601"/>
            <a:ext cx="1603925" cy="756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400" y="4927601"/>
            <a:ext cx="1603925" cy="75656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s-IS" sz="2800" b="1" dirty="0" smtClean="0"/>
              <a:t>There are costs!</a:t>
            </a:r>
            <a:br>
              <a:rPr lang="is-IS" sz="2800" b="1" dirty="0" smtClean="0"/>
            </a:br>
            <a:endParaRPr lang="is-IS" sz="2800" b="1" dirty="0" smtClean="0"/>
          </a:p>
          <a:p>
            <a:pPr lvl="1"/>
            <a:r>
              <a:rPr lang="is-IS" sz="2400" dirty="0" smtClean="0"/>
              <a:t>Support / Operational costs</a:t>
            </a:r>
          </a:p>
          <a:p>
            <a:pPr lvl="1"/>
            <a:r>
              <a:rPr lang="is-IS" sz="2400" dirty="0" smtClean="0"/>
              <a:t>Storage </a:t>
            </a:r>
            <a:r>
              <a:rPr lang="is-IS" sz="2400" dirty="0"/>
              <a:t>costs (non cloud</a:t>
            </a:r>
            <a:r>
              <a:rPr lang="is-IS" sz="2400" dirty="0" smtClean="0"/>
              <a:t>)</a:t>
            </a:r>
          </a:p>
          <a:p>
            <a:pPr lvl="1"/>
            <a:r>
              <a:rPr lang="is-IS" sz="2400" dirty="0"/>
              <a:t>Ingest </a:t>
            </a:r>
            <a:r>
              <a:rPr lang="is-IS" sz="2400" dirty="0" smtClean="0"/>
              <a:t>costs                                 </a:t>
            </a:r>
            <a:r>
              <a:rPr lang="is-IS" sz="1800" dirty="0" smtClean="0"/>
              <a:t>(</a:t>
            </a:r>
            <a:r>
              <a:rPr lang="en-US" sz="1800" dirty="0">
                <a:hlinkClick r:id="rId4"/>
              </a:rPr>
              <a:t>http://</a:t>
            </a:r>
            <a:r>
              <a:rPr lang="en-US" sz="1800" dirty="0" smtClean="0">
                <a:hlinkClick r:id="rId4"/>
              </a:rPr>
              <a:t>bit.ly/gyso_pricing</a:t>
            </a:r>
            <a:r>
              <a:rPr lang="en-US" sz="1800" dirty="0" smtClean="0"/>
              <a:t> )</a:t>
            </a:r>
            <a:endParaRPr lang="is-IS" sz="1800" dirty="0"/>
          </a:p>
          <a:p>
            <a:pPr lvl="1"/>
            <a:endParaRPr lang="is-IS" sz="2400" dirty="0"/>
          </a:p>
          <a:p>
            <a:pPr lvl="2"/>
            <a:r>
              <a:rPr lang="is-IS" sz="2000" dirty="0" smtClean="0"/>
              <a:t>Monitor your                    instance (with                  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838" y="280196"/>
            <a:ext cx="2768943" cy="1306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downsides to                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4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294" y="288413"/>
            <a:ext cx="2768943" cy="1306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summary</a:t>
            </a:r>
            <a:r>
              <a:rPr lang="is-IS" dirty="0" smtClean="0"/>
              <a:t>,                 will...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Index anything you like</a:t>
            </a:r>
          </a:p>
          <a:p>
            <a:r>
              <a:rPr lang="en-US" sz="2800" dirty="0" smtClean="0"/>
              <a:t>Let you search it</a:t>
            </a:r>
          </a:p>
          <a:p>
            <a:r>
              <a:rPr lang="en-US" sz="2800" dirty="0" smtClean="0"/>
              <a:t>Find interesting “features” in your data</a:t>
            </a:r>
          </a:p>
          <a:p>
            <a:r>
              <a:rPr lang="en-US" sz="2800" dirty="0" smtClean="0"/>
              <a:t>Let you generate reports for management</a:t>
            </a:r>
          </a:p>
          <a:p>
            <a:r>
              <a:rPr lang="en-US" sz="2800" dirty="0" smtClean="0"/>
              <a:t>Email you when your software is about to explode</a:t>
            </a:r>
            <a:r>
              <a:rPr lang="is-IS" sz="28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5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087" y="1891070"/>
            <a:ext cx="2768943" cy="1306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summary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Use                !</a:t>
            </a:r>
          </a:p>
          <a:p>
            <a:endParaRPr lang="en-US" sz="4000" dirty="0"/>
          </a:p>
          <a:p>
            <a:r>
              <a:rPr lang="en-US" sz="2400" dirty="0" smtClean="0"/>
              <a:t>More info:</a:t>
            </a:r>
            <a:br>
              <a:rPr lang="en-US" sz="2400" dirty="0" smtClean="0"/>
            </a:br>
            <a:endParaRPr lang="en-US" sz="2400" dirty="0" smtClean="0"/>
          </a:p>
          <a:p>
            <a:pPr lvl="1"/>
            <a:r>
              <a:rPr lang="en-US" sz="2200" dirty="0" err="1" smtClean="0"/>
              <a:t>Splunk</a:t>
            </a:r>
            <a:r>
              <a:rPr lang="en-US" sz="2200" dirty="0" smtClean="0"/>
              <a:t> </a:t>
            </a:r>
            <a:r>
              <a:rPr lang="en-US" sz="2200" dirty="0" err="1" smtClean="0"/>
              <a:t>Devs</a:t>
            </a:r>
            <a:r>
              <a:rPr lang="en-US" sz="2200" dirty="0"/>
              <a:t> </a:t>
            </a:r>
            <a:r>
              <a:rPr lang="en-US" sz="2200" dirty="0" smtClean="0"/>
              <a:t>                    </a:t>
            </a:r>
            <a:r>
              <a:rPr lang="en-US" sz="1800" dirty="0" smtClean="0"/>
              <a:t>( @</a:t>
            </a:r>
            <a:r>
              <a:rPr lang="en-US" sz="1800" dirty="0" err="1" smtClean="0"/>
              <a:t>splunkdevs</a:t>
            </a:r>
            <a:r>
              <a:rPr lang="en-US" sz="1800" dirty="0" smtClean="0"/>
              <a:t> -  </a:t>
            </a:r>
            <a:r>
              <a:rPr lang="en-US" sz="1800" dirty="0" smtClean="0">
                <a:hlinkClick r:id="rId4"/>
              </a:rPr>
              <a:t>http</a:t>
            </a:r>
            <a:r>
              <a:rPr lang="en-US" sz="1800" dirty="0">
                <a:hlinkClick r:id="rId4"/>
              </a:rPr>
              <a:t>://dev.splunk.com</a:t>
            </a:r>
            <a:r>
              <a:rPr lang="en-US" sz="1800" dirty="0" smtClean="0">
                <a:hlinkClick r:id="rId4"/>
              </a:rPr>
              <a:t>/</a:t>
            </a:r>
            <a:r>
              <a:rPr lang="en-US" sz="1800" dirty="0" smtClean="0"/>
              <a:t> )</a:t>
            </a:r>
            <a:endParaRPr lang="en-US" sz="2200" dirty="0" smtClean="0"/>
          </a:p>
          <a:p>
            <a:pPr lvl="1"/>
            <a:r>
              <a:rPr lang="en-US" sz="2200" dirty="0" err="1" smtClean="0"/>
              <a:t>Splunk</a:t>
            </a:r>
            <a:r>
              <a:rPr lang="en-US" sz="2200" dirty="0"/>
              <a:t> Answers   </a:t>
            </a:r>
            <a:r>
              <a:rPr lang="en-US" sz="2200" dirty="0" smtClean="0"/>
              <a:t>  </a:t>
            </a:r>
            <a:r>
              <a:rPr lang="en-US" sz="1800" dirty="0" smtClean="0"/>
              <a:t> ( @</a:t>
            </a:r>
            <a:r>
              <a:rPr lang="en-US" sz="1800" dirty="0" err="1" smtClean="0"/>
              <a:t>splunkanswers</a:t>
            </a:r>
            <a:r>
              <a:rPr lang="en-US" sz="1800" dirty="0" smtClean="0"/>
              <a:t> - </a:t>
            </a:r>
            <a:r>
              <a:rPr lang="en-US" sz="1800" dirty="0" smtClean="0">
                <a:hlinkClick r:id="rId5"/>
              </a:rPr>
              <a:t>https</a:t>
            </a:r>
            <a:r>
              <a:rPr lang="en-US" sz="1800" dirty="0">
                <a:hlinkClick r:id="rId5"/>
              </a:rPr>
              <a:t>://answers.splunk.com</a:t>
            </a:r>
            <a:r>
              <a:rPr lang="en-US" sz="1800" dirty="0" smtClean="0">
                <a:hlinkClick r:id="rId5"/>
              </a:rPr>
              <a:t>/</a:t>
            </a:r>
            <a:r>
              <a:rPr lang="en-US" sz="1800" dirty="0" smtClean="0"/>
              <a:t> )</a:t>
            </a:r>
            <a:endParaRPr lang="en-US" sz="2200" dirty="0" smtClean="0"/>
          </a:p>
          <a:p>
            <a:pPr lvl="1"/>
            <a:r>
              <a:rPr lang="en-US" sz="2200" dirty="0" err="1" smtClean="0"/>
              <a:t>Splunk</a:t>
            </a:r>
            <a:r>
              <a:rPr lang="en-US" sz="2200" dirty="0"/>
              <a:t> </a:t>
            </a:r>
            <a:r>
              <a:rPr lang="en-US" sz="2200" dirty="0" smtClean="0"/>
              <a:t>Docs                                       </a:t>
            </a:r>
            <a:r>
              <a:rPr lang="en-US" sz="1800" dirty="0"/>
              <a:t>(</a:t>
            </a:r>
            <a:r>
              <a:rPr lang="en-US" sz="1800" dirty="0">
                <a:hlinkClick r:id="rId6"/>
              </a:rPr>
              <a:t>http://docs.splunk.com</a:t>
            </a:r>
            <a:r>
              <a:rPr lang="en-US" sz="1800" dirty="0" smtClean="0">
                <a:hlinkClick r:id="rId6"/>
              </a:rPr>
              <a:t>/</a:t>
            </a:r>
            <a:r>
              <a:rPr lang="en-US" sz="1800" dirty="0" smtClean="0"/>
              <a:t> )</a:t>
            </a:r>
            <a:endParaRPr lang="en-US" sz="2200" dirty="0"/>
          </a:p>
        </p:txBody>
      </p:sp>
      <p:sp>
        <p:nvSpPr>
          <p:cNvPr id="5" name="Explosion 2 4"/>
          <p:cNvSpPr/>
          <p:nvPr/>
        </p:nvSpPr>
        <p:spPr>
          <a:xfrm rot="20633572">
            <a:off x="7340227" y="1669543"/>
            <a:ext cx="4546600" cy="2019300"/>
          </a:xfrm>
          <a:prstGeom prst="irregularSeal2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Other Systems are available (ELK). YMMV.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7123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(more) questions?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77024" y="1270000"/>
            <a:ext cx="1797287" cy="45089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700" b="1" cap="none" spc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GB" sz="287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409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036" y="2674208"/>
            <a:ext cx="4038600" cy="190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411" y="2404534"/>
            <a:ext cx="8705592" cy="1646302"/>
          </a:xfrm>
        </p:spPr>
        <p:txBody>
          <a:bodyPr/>
          <a:lstStyle/>
          <a:p>
            <a:r>
              <a:rPr lang="en-US" dirty="0" smtClean="0"/>
              <a:t>Getting your                  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2319145"/>
          </a:xfrm>
        </p:spPr>
        <p:txBody>
          <a:bodyPr>
            <a:normAutofit/>
          </a:bodyPr>
          <a:lstStyle/>
          <a:p>
            <a:r>
              <a:rPr lang="en-US" sz="2000" i="1" dirty="0" smtClean="0"/>
              <a:t>A Developer’s Guide to </a:t>
            </a:r>
            <a:r>
              <a:rPr lang="en-US" sz="2000" i="1" dirty="0" err="1" smtClean="0"/>
              <a:t>Splunk</a:t>
            </a:r>
            <a:endParaRPr lang="en-US" sz="2000" i="1" dirty="0" smtClean="0"/>
          </a:p>
          <a:p>
            <a:r>
              <a:rPr lang="en-US" sz="2000" i="1" dirty="0"/>
              <a:t>(</a:t>
            </a:r>
            <a:r>
              <a:rPr lang="en-US" sz="2000" i="1" dirty="0">
                <a:hlinkClick r:id="rId4"/>
              </a:rPr>
              <a:t>http://</a:t>
            </a:r>
            <a:r>
              <a:rPr lang="en-US" sz="2000" i="1" dirty="0" smtClean="0">
                <a:hlinkClick r:id="rId4"/>
              </a:rPr>
              <a:t>bit.ly/gyso_slides</a:t>
            </a:r>
            <a:r>
              <a:rPr lang="en-US" sz="2000" i="1" dirty="0" smtClean="0"/>
              <a:t> )</a:t>
            </a:r>
            <a:endParaRPr lang="en-US" sz="2000" i="1" dirty="0" smtClean="0"/>
          </a:p>
          <a:p>
            <a:endParaRPr lang="en-US" dirty="0"/>
          </a:p>
          <a:p>
            <a:r>
              <a:rPr lang="en-US" b="1" dirty="0" smtClean="0"/>
              <a:t>Joel Hammond-Turner</a:t>
            </a:r>
          </a:p>
          <a:p>
            <a:r>
              <a:rPr lang="en-US" b="1" dirty="0" smtClean="0"/>
              <a:t>@</a:t>
            </a:r>
            <a:r>
              <a:rPr lang="en-US" b="1" dirty="0" err="1" smtClean="0"/>
              <a:t>Rammesses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591" y="5859630"/>
            <a:ext cx="30607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1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Splunk</a:t>
            </a:r>
            <a:r>
              <a:rPr lang="en-US" sz="2400" dirty="0" smtClean="0"/>
              <a:t> is</a:t>
            </a:r>
            <a:r>
              <a:rPr lang="is-IS" sz="2400" dirty="0" smtClean="0"/>
              <a:t>…</a:t>
            </a:r>
          </a:p>
          <a:p>
            <a:endParaRPr lang="is-IS" sz="2400" dirty="0"/>
          </a:p>
          <a:p>
            <a:endParaRPr lang="is-IS" sz="2400" dirty="0" smtClean="0"/>
          </a:p>
          <a:p>
            <a:endParaRPr lang="is-IS" sz="2400" dirty="0" smtClean="0"/>
          </a:p>
          <a:p>
            <a:pPr lvl="1"/>
            <a:r>
              <a:rPr lang="is-IS" sz="2000" dirty="0" smtClean="0"/>
              <a:t>Ingests machine-generated data (logs)</a:t>
            </a:r>
          </a:p>
          <a:p>
            <a:pPr lvl="1"/>
            <a:r>
              <a:rPr lang="is-IS" sz="2000" dirty="0" smtClean="0"/>
              <a:t>Indexes it</a:t>
            </a:r>
          </a:p>
          <a:p>
            <a:pPr lvl="1"/>
            <a:r>
              <a:rPr lang="is-IS" sz="2000" dirty="0" smtClean="0"/>
              <a:t>Provides the tools to analyse and interrogate </a:t>
            </a:r>
            <a:endParaRPr lang="is-IS" sz="2000" dirty="0"/>
          </a:p>
          <a:p>
            <a:pPr lvl="1"/>
            <a:r>
              <a:rPr lang="is-IS" sz="2000" dirty="0" smtClean="0"/>
              <a:t>Gives business insight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905" y="305269"/>
            <a:ext cx="2768943" cy="1306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                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73523" y="2864738"/>
            <a:ext cx="79714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Operational Intelligence</a:t>
            </a:r>
            <a:endParaRPr lang="en-GB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6044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Have you ever had </a:t>
            </a:r>
            <a:br>
              <a:rPr lang="en-US" sz="2800" dirty="0" smtClean="0"/>
            </a:br>
            <a:r>
              <a:rPr lang="en-US" sz="2800" dirty="0" smtClean="0"/>
              <a:t>to do this?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352" y="305269"/>
            <a:ext cx="2768943" cy="1306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                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52" y="3345536"/>
            <a:ext cx="5042244" cy="32376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086" y="373002"/>
            <a:ext cx="5908252" cy="4989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173" y="2702414"/>
            <a:ext cx="6032500" cy="37331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555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Wouldn’t this </a:t>
            </a:r>
            <a:br>
              <a:rPr lang="en-US" sz="3200" dirty="0" smtClean="0"/>
            </a:br>
            <a:r>
              <a:rPr lang="en-US" sz="3200" dirty="0" smtClean="0"/>
              <a:t>be better?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352" y="305269"/>
            <a:ext cx="2768943" cy="1306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                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926" y="1479294"/>
            <a:ext cx="7064873" cy="4985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986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What about </a:t>
            </a:r>
            <a:r>
              <a:rPr lang="en-US" sz="2400" dirty="0" err="1" smtClean="0"/>
              <a:t>microservices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352" y="305269"/>
            <a:ext cx="2768943" cy="1306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                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14406" y="3105150"/>
            <a:ext cx="863600" cy="6477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14454" y="3111500"/>
            <a:ext cx="863600" cy="6477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6087734" y="3110230"/>
            <a:ext cx="863600" cy="6477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01094" y="3111500"/>
            <a:ext cx="863600" cy="6477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Striped Right Arrow 11"/>
          <p:cNvSpPr/>
          <p:nvPr/>
        </p:nvSpPr>
        <p:spPr>
          <a:xfrm>
            <a:off x="2094462" y="3282950"/>
            <a:ext cx="525780" cy="304800"/>
          </a:xfrm>
          <a:prstGeom prst="strip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riped Right Arrow 12"/>
          <p:cNvSpPr/>
          <p:nvPr/>
        </p:nvSpPr>
        <p:spPr>
          <a:xfrm>
            <a:off x="3726684" y="3281680"/>
            <a:ext cx="525780" cy="304800"/>
          </a:xfrm>
          <a:prstGeom prst="strip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riped Right Arrow 13"/>
          <p:cNvSpPr/>
          <p:nvPr/>
        </p:nvSpPr>
        <p:spPr>
          <a:xfrm>
            <a:off x="5413324" y="3281680"/>
            <a:ext cx="525780" cy="304800"/>
          </a:xfrm>
          <a:prstGeom prst="strip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riped Right Arrow 14"/>
          <p:cNvSpPr/>
          <p:nvPr/>
        </p:nvSpPr>
        <p:spPr>
          <a:xfrm>
            <a:off x="7067790" y="3294380"/>
            <a:ext cx="525780" cy="304800"/>
          </a:xfrm>
          <a:prstGeom prst="strip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710026" y="3105150"/>
            <a:ext cx="863600" cy="6477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32352" y="4100975"/>
            <a:ext cx="7686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Joel$ ls /</a:t>
            </a:r>
            <a:r>
              <a:rPr lang="en-US" sz="10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/log/</a:t>
            </a:r>
            <a:r>
              <a:rPr lang="en-US" sz="1000" dirty="0" err="1" smtClean="0">
                <a:latin typeface="Consolas" charset="0"/>
                <a:ea typeface="Consolas" charset="0"/>
                <a:cs typeface="Consolas" charset="0"/>
              </a:rPr>
              <a:t>microservices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/</a:t>
            </a:r>
          </a:p>
          <a:p>
            <a:endParaRPr lang="en-US" sz="1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rw-r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--   1 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root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             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admin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                  68 29 Aug 00:28 </a:t>
            </a:r>
            <a:r>
              <a:rPr lang="de-DE" sz="1000" dirty="0" err="1" smtClean="0">
                <a:latin typeface="Consolas" charset="0"/>
                <a:ea typeface="Consolas" charset="0"/>
                <a:cs typeface="Consolas" charset="0"/>
              </a:rPr>
              <a:t>microservice-a.log</a:t>
            </a:r>
            <a:endParaRPr lang="de-DE" sz="1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rw-r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-----   1 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root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             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admin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              </a:t>
            </a:r>
            <a:r>
              <a:rPr lang="de-DE" sz="1000" dirty="0" smtClean="0">
                <a:latin typeface="Consolas" charset="0"/>
                <a:ea typeface="Consolas" charset="0"/>
                <a:cs typeface="Consolas" charset="0"/>
              </a:rPr>
              <a:t>342135 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29 Aug 00:28 microservice-a</a:t>
            </a:r>
            <a:r>
              <a:rPr lang="de-DE" sz="1000" dirty="0" smtClean="0">
                <a:latin typeface="Consolas" charset="0"/>
                <a:ea typeface="Consolas" charset="0"/>
                <a:cs typeface="Consolas" charset="0"/>
              </a:rPr>
              <a:t>.0.bz2</a:t>
            </a:r>
            <a:endParaRPr lang="de-DE" sz="1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rw-r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-----   1 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root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             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admin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de-DE" sz="1000" dirty="0" smtClean="0">
                <a:latin typeface="Consolas" charset="0"/>
                <a:ea typeface="Consolas" charset="0"/>
                <a:cs typeface="Consolas" charset="0"/>
              </a:rPr>
              <a:t>45673135 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28 Aug 00:54 microservice-a</a:t>
            </a:r>
            <a:r>
              <a:rPr lang="de-DE" sz="1000" dirty="0" smtClean="0">
                <a:latin typeface="Consolas" charset="0"/>
                <a:ea typeface="Consolas" charset="0"/>
                <a:cs typeface="Consolas" charset="0"/>
              </a:rPr>
              <a:t>.1.bz2</a:t>
            </a:r>
            <a:endParaRPr lang="de-DE" sz="1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rw-r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-----   1 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root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             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admin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              </a:t>
            </a:r>
            <a:r>
              <a:rPr lang="de-DE" sz="1000" dirty="0" smtClean="0">
                <a:latin typeface="Consolas" charset="0"/>
                <a:ea typeface="Consolas" charset="0"/>
                <a:cs typeface="Consolas" charset="0"/>
              </a:rPr>
              <a:t>843564 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12 Aug 00:48 </a:t>
            </a:r>
            <a:r>
              <a:rPr lang="de-DE" sz="1000" dirty="0" err="1" smtClean="0">
                <a:latin typeface="Consolas" charset="0"/>
                <a:ea typeface="Consolas" charset="0"/>
                <a:cs typeface="Consolas" charset="0"/>
              </a:rPr>
              <a:t>microservice-b.log</a:t>
            </a:r>
            <a:endParaRPr lang="de-DE" sz="1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10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de-DE" sz="1000" dirty="0" err="1" smtClean="0">
                <a:latin typeface="Consolas" charset="0"/>
                <a:ea typeface="Consolas" charset="0"/>
                <a:cs typeface="Consolas" charset="0"/>
              </a:rPr>
              <a:t>rw-r</a:t>
            </a:r>
            <a:r>
              <a:rPr lang="de-DE" sz="10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----   1 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root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             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admin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               </a:t>
            </a:r>
            <a:r>
              <a:rPr lang="de-DE" sz="1000" dirty="0" smtClean="0">
                <a:latin typeface="Consolas" charset="0"/>
                <a:ea typeface="Consolas" charset="0"/>
                <a:cs typeface="Consolas" charset="0"/>
              </a:rPr>
              <a:t>34566 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26 Aug 00:30 </a:t>
            </a:r>
            <a:r>
              <a:rPr lang="de-DE" sz="1000" dirty="0" smtClean="0">
                <a:latin typeface="Consolas" charset="0"/>
                <a:ea typeface="Consolas" charset="0"/>
                <a:cs typeface="Consolas" charset="0"/>
              </a:rPr>
              <a:t>microservice-b.log.0.bz2</a:t>
            </a:r>
            <a:endParaRPr lang="de-DE" sz="1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rw-r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-----   1 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root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             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admin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             </a:t>
            </a:r>
            <a:r>
              <a:rPr lang="de-DE" sz="1000" dirty="0" smtClean="0">
                <a:latin typeface="Consolas" charset="0"/>
                <a:ea typeface="Consolas" charset="0"/>
                <a:cs typeface="Consolas" charset="0"/>
              </a:rPr>
              <a:t>8456745 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24 Aug 00:30 </a:t>
            </a:r>
            <a:r>
              <a:rPr lang="de-DE" sz="1000" dirty="0" err="1" smtClean="0">
                <a:latin typeface="Consolas" charset="0"/>
                <a:ea typeface="Consolas" charset="0"/>
                <a:cs typeface="Consolas" charset="0"/>
              </a:rPr>
              <a:t>microservice-c.log</a:t>
            </a:r>
            <a:endParaRPr lang="de-DE" sz="1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rw-r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-----   1 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root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             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admin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de-DE" sz="1000" dirty="0" smtClean="0">
                <a:latin typeface="Consolas" charset="0"/>
                <a:ea typeface="Consolas" charset="0"/>
                <a:cs typeface="Consolas" charset="0"/>
              </a:rPr>
              <a:t>94567534 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22 Aug 00:30 </a:t>
            </a:r>
            <a:r>
              <a:rPr lang="de-DE" sz="1000" dirty="0" smtClean="0">
                <a:latin typeface="Consolas" charset="0"/>
                <a:ea typeface="Consolas" charset="0"/>
                <a:cs typeface="Consolas" charset="0"/>
              </a:rPr>
              <a:t>microservice-c.log.0.bz2</a:t>
            </a:r>
            <a:endParaRPr lang="de-DE" sz="1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rw-r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-----   1 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root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             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admin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               </a:t>
            </a:r>
            <a:r>
              <a:rPr lang="de-DE" sz="1000" dirty="0" smtClean="0">
                <a:latin typeface="Consolas" charset="0"/>
                <a:ea typeface="Consolas" charset="0"/>
                <a:cs typeface="Consolas" charset="0"/>
              </a:rPr>
              <a:t>45645 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20 Aug 00:19 </a:t>
            </a:r>
            <a:r>
              <a:rPr lang="de-DE" sz="1000" dirty="0" smtClean="0">
                <a:latin typeface="Consolas" charset="0"/>
                <a:ea typeface="Consolas" charset="0"/>
                <a:cs typeface="Consolas" charset="0"/>
              </a:rPr>
              <a:t>microservice-c.log.1.bz2</a:t>
            </a:r>
            <a:endParaRPr lang="de-DE" sz="1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rw-r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-----   1 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root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             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admin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              </a:t>
            </a:r>
            <a:r>
              <a:rPr lang="de-DE" sz="1000" dirty="0" smtClean="0">
                <a:latin typeface="Consolas" charset="0"/>
                <a:ea typeface="Consolas" charset="0"/>
                <a:cs typeface="Consolas" charset="0"/>
              </a:rPr>
              <a:t>345634 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19 Aug 00:52 </a:t>
            </a:r>
            <a:r>
              <a:rPr lang="de-DE" sz="1000" dirty="0" smtClean="0">
                <a:latin typeface="Consolas" charset="0"/>
                <a:ea typeface="Consolas" charset="0"/>
                <a:cs typeface="Consolas" charset="0"/>
              </a:rPr>
              <a:t>microservice-c.log.2.bz2</a:t>
            </a:r>
            <a:endParaRPr lang="de-DE" sz="1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rw-r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-----   1 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root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             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admin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             </a:t>
            </a:r>
            <a:r>
              <a:rPr lang="de-DE" sz="1000" dirty="0" smtClean="0">
                <a:latin typeface="Consolas" charset="0"/>
                <a:ea typeface="Consolas" charset="0"/>
                <a:cs typeface="Consolas" charset="0"/>
              </a:rPr>
              <a:t>3456346 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18 Aug 00:35 </a:t>
            </a:r>
            <a:r>
              <a:rPr lang="de-DE" sz="1000" dirty="0" err="1" smtClean="0">
                <a:latin typeface="Consolas" charset="0"/>
                <a:ea typeface="Consolas" charset="0"/>
                <a:cs typeface="Consolas" charset="0"/>
              </a:rPr>
              <a:t>microservice-d.log</a:t>
            </a:r>
            <a:endParaRPr lang="de-DE" sz="1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rw-r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-----   1 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root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             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admin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               </a:t>
            </a:r>
            <a:r>
              <a:rPr lang="de-DE" sz="1000" dirty="0" smtClean="0">
                <a:latin typeface="Consolas" charset="0"/>
                <a:ea typeface="Consolas" charset="0"/>
                <a:cs typeface="Consolas" charset="0"/>
              </a:rPr>
              <a:t>34534 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15 Aug 00:30 </a:t>
            </a:r>
            <a:r>
              <a:rPr lang="de-DE" sz="1000" dirty="0" err="1" smtClean="0">
                <a:latin typeface="Consolas" charset="0"/>
                <a:ea typeface="Consolas" charset="0"/>
                <a:cs typeface="Consolas" charset="0"/>
              </a:rPr>
              <a:t>microservice-e.log</a:t>
            </a:r>
            <a:endParaRPr lang="de-DE" sz="1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rw-r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-----   1 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root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             </a:t>
            </a:r>
            <a:r>
              <a:rPr lang="de-DE" sz="1000" dirty="0" err="1">
                <a:latin typeface="Consolas" charset="0"/>
                <a:ea typeface="Consolas" charset="0"/>
                <a:cs typeface="Consolas" charset="0"/>
              </a:rPr>
              <a:t>admin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               </a:t>
            </a:r>
            <a:r>
              <a:rPr lang="de-DE" sz="1000" dirty="0" smtClean="0">
                <a:latin typeface="Consolas" charset="0"/>
                <a:ea typeface="Consolas" charset="0"/>
                <a:cs typeface="Consolas" charset="0"/>
              </a:rPr>
              <a:t>345523 </a:t>
            </a:r>
            <a:r>
              <a:rPr lang="de-DE" sz="1000" dirty="0">
                <a:latin typeface="Consolas" charset="0"/>
                <a:ea typeface="Consolas" charset="0"/>
                <a:cs typeface="Consolas" charset="0"/>
              </a:rPr>
              <a:t>13 Aug 00:50 </a:t>
            </a:r>
            <a:r>
              <a:rPr lang="de-DE" sz="1000" dirty="0" smtClean="0">
                <a:latin typeface="Consolas" charset="0"/>
                <a:ea typeface="Consolas" charset="0"/>
                <a:cs typeface="Consolas" charset="0"/>
              </a:rPr>
              <a:t>microservice-e.0.log.bz2</a:t>
            </a:r>
            <a:endParaRPr lang="en-US" sz="1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37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What about </a:t>
            </a:r>
            <a:r>
              <a:rPr lang="en-US" sz="2400" dirty="0" err="1" smtClean="0"/>
              <a:t>microservices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352" y="305269"/>
            <a:ext cx="2768943" cy="1306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                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14406" y="3111500"/>
            <a:ext cx="863600" cy="6477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14454" y="3117850"/>
            <a:ext cx="863600" cy="6477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6087734" y="3110230"/>
            <a:ext cx="863600" cy="6477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01094" y="3111500"/>
            <a:ext cx="863600" cy="6477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710026" y="3105150"/>
            <a:ext cx="863600" cy="6477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34619" y="3215947"/>
            <a:ext cx="8787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Srv-1</a:t>
            </a:r>
            <a:endPara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14406" y="3999216"/>
            <a:ext cx="863600" cy="6477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714454" y="4005566"/>
            <a:ext cx="863600" cy="6477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087734" y="3997946"/>
            <a:ext cx="863600" cy="6477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401094" y="3999216"/>
            <a:ext cx="863600" cy="6477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710026" y="3992866"/>
            <a:ext cx="863600" cy="6477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834618" y="4103663"/>
            <a:ext cx="87876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Srv-2</a:t>
            </a:r>
            <a:endPara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14406" y="4877105"/>
            <a:ext cx="863600" cy="6477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714454" y="4877105"/>
            <a:ext cx="863600" cy="6477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30" name="Rectangle 29"/>
          <p:cNvSpPr/>
          <p:nvPr/>
        </p:nvSpPr>
        <p:spPr>
          <a:xfrm>
            <a:off x="6087734" y="4875835"/>
            <a:ext cx="863600" cy="6477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401094" y="4877105"/>
            <a:ext cx="863600" cy="6477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710026" y="4870755"/>
            <a:ext cx="863600" cy="6477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8834618" y="4981552"/>
            <a:ext cx="87876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Srv-3</a:t>
            </a:r>
            <a:endParaRPr lang="en-GB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Curved Connector 6"/>
          <p:cNvCxnSpPr>
            <a:stCxn id="28" idx="3"/>
            <a:endCxn id="9" idx="1"/>
          </p:cNvCxnSpPr>
          <p:nvPr/>
        </p:nvCxnSpPr>
        <p:spPr>
          <a:xfrm flipV="1">
            <a:off x="1978006" y="3441700"/>
            <a:ext cx="736448" cy="175925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8" idx="3"/>
            <a:endCxn id="29" idx="1"/>
          </p:cNvCxnSpPr>
          <p:nvPr/>
        </p:nvCxnSpPr>
        <p:spPr>
          <a:xfrm>
            <a:off x="1978006" y="3435350"/>
            <a:ext cx="736448" cy="176560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endCxn id="19" idx="1"/>
          </p:cNvCxnSpPr>
          <p:nvPr/>
        </p:nvCxnSpPr>
        <p:spPr>
          <a:xfrm>
            <a:off x="1978006" y="4329416"/>
            <a:ext cx="736448" cy="1270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9" idx="3"/>
            <a:endCxn id="11" idx="1"/>
          </p:cNvCxnSpPr>
          <p:nvPr/>
        </p:nvCxnSpPr>
        <p:spPr>
          <a:xfrm flipV="1">
            <a:off x="3578054" y="3435350"/>
            <a:ext cx="823040" cy="63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11" idx="3"/>
            <a:endCxn id="30" idx="1"/>
          </p:cNvCxnSpPr>
          <p:nvPr/>
        </p:nvCxnSpPr>
        <p:spPr>
          <a:xfrm>
            <a:off x="5264694" y="3435350"/>
            <a:ext cx="823040" cy="17643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30" idx="3"/>
            <a:endCxn id="26" idx="1"/>
          </p:cNvCxnSpPr>
          <p:nvPr/>
        </p:nvCxnSpPr>
        <p:spPr>
          <a:xfrm flipV="1">
            <a:off x="6951334" y="4316716"/>
            <a:ext cx="758692" cy="88296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29" idx="3"/>
            <a:endCxn id="21" idx="1"/>
          </p:cNvCxnSpPr>
          <p:nvPr/>
        </p:nvCxnSpPr>
        <p:spPr>
          <a:xfrm flipV="1">
            <a:off x="3578054" y="4323066"/>
            <a:ext cx="823040" cy="87788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1" idx="3"/>
            <a:endCxn id="10" idx="1"/>
          </p:cNvCxnSpPr>
          <p:nvPr/>
        </p:nvCxnSpPr>
        <p:spPr>
          <a:xfrm flipV="1">
            <a:off x="5264694" y="3434080"/>
            <a:ext cx="823040" cy="88898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10" idx="3"/>
            <a:endCxn id="36" idx="1"/>
          </p:cNvCxnSpPr>
          <p:nvPr/>
        </p:nvCxnSpPr>
        <p:spPr>
          <a:xfrm>
            <a:off x="6951334" y="3434080"/>
            <a:ext cx="758692" cy="176052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Curved Connector 59"/>
          <p:cNvCxnSpPr>
            <a:stCxn id="19" idx="3"/>
            <a:endCxn id="31" idx="1"/>
          </p:cNvCxnSpPr>
          <p:nvPr/>
        </p:nvCxnSpPr>
        <p:spPr>
          <a:xfrm>
            <a:off x="3578054" y="4329416"/>
            <a:ext cx="823040" cy="87153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31" idx="3"/>
            <a:endCxn id="20" idx="1"/>
          </p:cNvCxnSpPr>
          <p:nvPr/>
        </p:nvCxnSpPr>
        <p:spPr>
          <a:xfrm flipV="1">
            <a:off x="5264694" y="4321796"/>
            <a:ext cx="823040" cy="87915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20" idx="3"/>
            <a:endCxn id="16" idx="1"/>
          </p:cNvCxnSpPr>
          <p:nvPr/>
        </p:nvCxnSpPr>
        <p:spPr>
          <a:xfrm flipV="1">
            <a:off x="6951334" y="3429000"/>
            <a:ext cx="758692" cy="89279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61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2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3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6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solution - aggregate your logs!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352" y="305269"/>
            <a:ext cx="2768943" cy="1306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                ?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114406" y="3105150"/>
            <a:ext cx="863600" cy="6477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2714454" y="3111500"/>
            <a:ext cx="863600" cy="6477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40" name="Rectangle 39"/>
          <p:cNvSpPr/>
          <p:nvPr/>
        </p:nvSpPr>
        <p:spPr>
          <a:xfrm>
            <a:off x="6087734" y="3110230"/>
            <a:ext cx="863600" cy="6477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4401094" y="3111500"/>
            <a:ext cx="863600" cy="6477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710026" y="3105150"/>
            <a:ext cx="863600" cy="6477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190606" y="3188970"/>
            <a:ext cx="863600" cy="6477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790654" y="3195320"/>
            <a:ext cx="863600" cy="6477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49" name="Rectangle 48"/>
          <p:cNvSpPr/>
          <p:nvPr/>
        </p:nvSpPr>
        <p:spPr>
          <a:xfrm>
            <a:off x="6163934" y="3194050"/>
            <a:ext cx="863600" cy="6477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477294" y="3195320"/>
            <a:ext cx="863600" cy="6477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786226" y="3188970"/>
            <a:ext cx="863600" cy="6477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266806" y="3272790"/>
            <a:ext cx="863600" cy="6477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2866854" y="3279140"/>
            <a:ext cx="863600" cy="6477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6240134" y="3277870"/>
            <a:ext cx="863600" cy="6477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553494" y="3279140"/>
            <a:ext cx="863600" cy="6477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862426" y="3272790"/>
            <a:ext cx="863600" cy="6477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744" y="5195572"/>
            <a:ext cx="2768943" cy="13061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Down Arrow 5"/>
          <p:cNvSpPr/>
          <p:nvPr/>
        </p:nvSpPr>
        <p:spPr>
          <a:xfrm>
            <a:off x="1114406" y="4073210"/>
            <a:ext cx="7611620" cy="885822"/>
          </a:xfrm>
          <a:prstGeom prst="downArrow">
            <a:avLst>
              <a:gd name="adj1" fmla="val 100000"/>
              <a:gd name="adj2" fmla="val 54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1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8" grpId="0" animBg="1"/>
      <p:bldP spid="40" grpId="0" animBg="1"/>
      <p:bldP spid="43" grpId="0" animBg="1"/>
      <p:bldP spid="44" grpId="0" animBg="1"/>
      <p:bldP spid="46" grpId="0" animBg="1"/>
      <p:bldP spid="47" grpId="0" animBg="1"/>
      <p:bldP spid="49" grpId="0" animBg="1"/>
      <p:bldP spid="50" grpId="0" animBg="1"/>
      <p:bldP spid="52" grpId="0" animBg="1"/>
      <p:bldP spid="53" grpId="0" animBg="1"/>
      <p:bldP spid="55" grpId="0" animBg="1"/>
      <p:bldP spid="56" grpId="0" animBg="1"/>
      <p:bldP spid="58" grpId="0" animBg="1"/>
      <p:bldP spid="59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s-IS" sz="2400" dirty="0" smtClean="0"/>
              <a:t>Free download!                                 </a:t>
            </a:r>
            <a:r>
              <a:rPr lang="is-IS" dirty="0" smtClean="0"/>
              <a:t>(</a:t>
            </a:r>
            <a:r>
              <a:rPr lang="en-US" dirty="0" smtClean="0">
                <a:hlinkClick r:id="rId2"/>
              </a:rPr>
              <a:t>http://bit.ly/gyso_splunk</a:t>
            </a:r>
            <a:r>
              <a:rPr lang="en-US" dirty="0" smtClean="0"/>
              <a:t> )</a:t>
            </a:r>
            <a:endParaRPr lang="is-IS" dirty="0" smtClean="0"/>
          </a:p>
          <a:p>
            <a:pPr lvl="1"/>
            <a:r>
              <a:rPr lang="is-IS" sz="2200" dirty="0" smtClean="0"/>
              <a:t>On premise / cloud VM</a:t>
            </a:r>
          </a:p>
          <a:p>
            <a:pPr lvl="1"/>
            <a:r>
              <a:rPr lang="is-IS" sz="2200" dirty="0" smtClean="0"/>
              <a:t>Free usage tier</a:t>
            </a:r>
          </a:p>
          <a:p>
            <a:pPr lvl="1"/>
            <a:endParaRPr lang="is-IS" sz="2200" dirty="0"/>
          </a:p>
          <a:p>
            <a:r>
              <a:rPr lang="is-IS" sz="2400" dirty="0" smtClean="0"/>
              <a:t>Azure Marketplace ARM template </a:t>
            </a:r>
            <a:r>
              <a:rPr lang="is-IS" dirty="0" smtClean="0"/>
              <a:t>(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bit.ly/gyso_splunkazure</a:t>
            </a:r>
            <a:r>
              <a:rPr lang="en-US" dirty="0" smtClean="0"/>
              <a:t> )</a:t>
            </a:r>
            <a:endParaRPr lang="is-IS" sz="2400" dirty="0" smtClean="0"/>
          </a:p>
          <a:p>
            <a:endParaRPr lang="is-IS" sz="2400" dirty="0"/>
          </a:p>
          <a:p>
            <a:r>
              <a:rPr lang="en-US" sz="2400" dirty="0" err="1"/>
              <a:t>Splunk</a:t>
            </a:r>
            <a:r>
              <a:rPr lang="en-US" sz="2400" dirty="0"/>
              <a:t> Cloud™              </a:t>
            </a:r>
            <a:r>
              <a:rPr lang="en-US" sz="2400" dirty="0" smtClean="0"/>
              <a:t>              </a:t>
            </a:r>
            <a:r>
              <a:rPr lang="en-US" dirty="0" smtClean="0"/>
              <a:t>(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bit.ly/gyso_splunkcloud</a:t>
            </a:r>
            <a:r>
              <a:rPr lang="en-US" dirty="0" smtClean="0"/>
              <a:t> )</a:t>
            </a:r>
            <a:endParaRPr lang="en-US" sz="2400" dirty="0"/>
          </a:p>
          <a:p>
            <a:pPr lvl="1"/>
            <a:r>
              <a:rPr lang="is-IS" sz="2200" dirty="0" smtClean="0"/>
              <a:t>AWS hosted, inc AWS GovCloud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028" y="279396"/>
            <a:ext cx="2768943" cy="1306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2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s-IS" sz="2000" dirty="0" smtClean="0"/>
              <a:t>Upload it!</a:t>
            </a:r>
          </a:p>
          <a:p>
            <a:endParaRPr lang="is-IS" sz="2000" dirty="0" smtClean="0"/>
          </a:p>
          <a:p>
            <a:r>
              <a:rPr lang="is-IS" sz="2000" dirty="0" smtClean="0"/>
              <a:t>Forwarders</a:t>
            </a:r>
          </a:p>
          <a:p>
            <a:endParaRPr lang="is-IS" sz="2000" dirty="0" smtClean="0"/>
          </a:p>
          <a:p>
            <a:r>
              <a:rPr lang="is-IS" sz="2000" dirty="0" smtClean="0"/>
              <a:t>TCP / UDP (SyslogD)</a:t>
            </a:r>
          </a:p>
          <a:p>
            <a:endParaRPr lang="is-IS" sz="2000" dirty="0" smtClean="0"/>
          </a:p>
          <a:p>
            <a:r>
              <a:rPr lang="is-IS" sz="2000" dirty="0" smtClean="0"/>
              <a:t>HTTP Event Collector</a:t>
            </a:r>
          </a:p>
          <a:p>
            <a:endParaRPr lang="is-IS" sz="2000" dirty="0"/>
          </a:p>
          <a:p>
            <a:r>
              <a:rPr lang="is-IS" sz="2000" dirty="0" smtClean="0"/>
              <a:t>Modular Inputs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625" y="274789"/>
            <a:ext cx="2768943" cy="1306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get data into                  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008" y="1905468"/>
            <a:ext cx="881380" cy="881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204" y="5054676"/>
            <a:ext cx="2768943" cy="13061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6268" y="4447717"/>
            <a:ext cx="784860" cy="7848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358" y="3463943"/>
            <a:ext cx="868680" cy="86868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921188" y="2865929"/>
            <a:ext cx="838200" cy="451169"/>
            <a:chOff x="6210300" y="2278380"/>
            <a:chExt cx="838200" cy="451169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705600" y="2278380"/>
              <a:ext cx="342900" cy="220980"/>
            </a:xfrm>
            <a:prstGeom prst="line">
              <a:avLst/>
            </a:prstGeom>
            <a:ln w="412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6705600" y="2499360"/>
              <a:ext cx="342900" cy="230189"/>
            </a:xfrm>
            <a:prstGeom prst="line">
              <a:avLst/>
            </a:prstGeom>
            <a:ln w="412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381750" y="2499360"/>
              <a:ext cx="495300" cy="18793"/>
            </a:xfrm>
            <a:prstGeom prst="line">
              <a:avLst/>
            </a:prstGeom>
            <a:ln w="412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210300" y="2576868"/>
              <a:ext cx="495300" cy="18793"/>
            </a:xfrm>
            <a:prstGeom prst="line">
              <a:avLst/>
            </a:prstGeom>
            <a:ln w="412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381750" y="2686948"/>
              <a:ext cx="247650" cy="9397"/>
            </a:xfrm>
            <a:prstGeom prst="line">
              <a:avLst/>
            </a:prstGeom>
            <a:ln w="412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210300" y="2388870"/>
              <a:ext cx="495300" cy="18793"/>
            </a:xfrm>
            <a:prstGeom prst="line">
              <a:avLst/>
            </a:prstGeom>
            <a:ln w="412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381750" y="2283265"/>
              <a:ext cx="247650" cy="9397"/>
            </a:xfrm>
            <a:prstGeom prst="line">
              <a:avLst/>
            </a:prstGeom>
            <a:ln w="412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6" name="Elbow Connector 25"/>
          <p:cNvCxnSpPr/>
          <p:nvPr/>
        </p:nvCxnSpPr>
        <p:spPr>
          <a:xfrm>
            <a:off x="4950385" y="2277929"/>
            <a:ext cx="3561003" cy="2427039"/>
          </a:xfrm>
          <a:prstGeom prst="bentConnector3">
            <a:avLst>
              <a:gd name="adj1" fmla="val 9993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4911788" y="2976294"/>
            <a:ext cx="2657916" cy="1738071"/>
          </a:xfrm>
          <a:prstGeom prst="bentConnector3">
            <a:avLst>
              <a:gd name="adj1" fmla="val 9969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>
            <a:off x="4886768" y="3911816"/>
            <a:ext cx="1628332" cy="802549"/>
          </a:xfrm>
          <a:prstGeom prst="bentConnector3">
            <a:avLst>
              <a:gd name="adj1" fmla="val 10095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>
            <a:off x="4844858" y="4894414"/>
            <a:ext cx="980209" cy="405719"/>
          </a:xfrm>
          <a:prstGeom prst="bent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9744" y="5580106"/>
            <a:ext cx="991657" cy="696008"/>
          </a:xfrm>
          <a:prstGeom prst="rect">
            <a:avLst/>
          </a:prstGeom>
        </p:spPr>
      </p:pic>
      <p:cxnSp>
        <p:nvCxnSpPr>
          <p:cNvPr id="25" name="Elbow Connector 24"/>
          <p:cNvCxnSpPr/>
          <p:nvPr/>
        </p:nvCxnSpPr>
        <p:spPr>
          <a:xfrm>
            <a:off x="4844858" y="5836297"/>
            <a:ext cx="980209" cy="10128"/>
          </a:xfrm>
          <a:prstGeom prst="bent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45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12795</TotalTime>
  <Words>512</Words>
  <Application>Microsoft Macintosh PowerPoint</Application>
  <PresentationFormat>Widescreen</PresentationFormat>
  <Paragraphs>182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Consolas</vt:lpstr>
      <vt:lpstr>Trebuchet MS</vt:lpstr>
      <vt:lpstr>Wingdings</vt:lpstr>
      <vt:lpstr>Wingdings 3</vt:lpstr>
      <vt:lpstr>Arial</vt:lpstr>
      <vt:lpstr>Facet</vt:lpstr>
      <vt:lpstr>Getting your                  on</vt:lpstr>
      <vt:lpstr>What is                 ?</vt:lpstr>
      <vt:lpstr>Why                 ?</vt:lpstr>
      <vt:lpstr>Why                 ?</vt:lpstr>
      <vt:lpstr>Why                 ?</vt:lpstr>
      <vt:lpstr>Why                 ?</vt:lpstr>
      <vt:lpstr>Why                 ?</vt:lpstr>
      <vt:lpstr>Getting </vt:lpstr>
      <vt:lpstr>How do I get data into                  ?</vt:lpstr>
      <vt:lpstr>How do I get data into                  ?</vt:lpstr>
      <vt:lpstr>What can I do with                  ?</vt:lpstr>
      <vt:lpstr>What ELSE can I do with                  ?</vt:lpstr>
      <vt:lpstr>Any downsides to                 ?</vt:lpstr>
      <vt:lpstr>In summary,                 will...</vt:lpstr>
      <vt:lpstr>In summary…</vt:lpstr>
      <vt:lpstr>Any (more) questions?</vt:lpstr>
      <vt:lpstr>Getting your                  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your                  on</dc:title>
  <dc:creator>Joel Hammond-Turner</dc:creator>
  <cp:lastModifiedBy>Joel Hammond-Turner</cp:lastModifiedBy>
  <cp:revision>56</cp:revision>
  <dcterms:created xsi:type="dcterms:W3CDTF">2016-08-23T20:53:04Z</dcterms:created>
  <dcterms:modified xsi:type="dcterms:W3CDTF">2016-09-03T12:32:46Z</dcterms:modified>
</cp:coreProperties>
</file>